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CF217E-74A5-4F4E-992C-01833974CBCD}" type="datetimeFigureOut">
              <a:rPr lang="ru-RU" smtClean="0"/>
              <a:pPr/>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DE2903-CFAF-4D42-9A95-33BE0CEBA9D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F217E-74A5-4F4E-992C-01833974CBCD}" type="datetimeFigureOut">
              <a:rPr lang="ru-RU" smtClean="0"/>
              <a:pPr/>
              <a:t>06.05.2014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2903-CFAF-4D42-9A95-33BE0CEBA9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1285883"/>
          </a:xfrm>
        </p:spPr>
        <p:txBody>
          <a:bodyPr>
            <a:normAutofit/>
          </a:bodyPr>
          <a:lstStyle/>
          <a:p>
            <a:r>
              <a:rPr lang="en-US" sz="3200" b="1" dirty="0" err="1" smtClean="0">
                <a:solidFill>
                  <a:srgbClr val="000000"/>
                </a:solidFill>
              </a:rPr>
              <a:t>Catedra</a:t>
            </a:r>
            <a:r>
              <a:rPr lang="en-US" sz="3200" b="1" dirty="0" smtClean="0">
                <a:solidFill>
                  <a:srgbClr val="000000"/>
                </a:solidFill>
              </a:rPr>
              <a:t> de </a:t>
            </a:r>
            <a:r>
              <a:rPr lang="ro-RO" sz="3200" b="1" dirty="0" smtClean="0">
                <a:solidFill>
                  <a:srgbClr val="000000"/>
                </a:solidFill>
              </a:rPr>
              <a:t>Ştiinţe socioumane şi asistenţă socială</a:t>
            </a:r>
            <a:endParaRPr lang="ru-RU" sz="3200" b="1" dirty="0">
              <a:solidFill>
                <a:srgbClr val="000000"/>
              </a:solidFill>
            </a:endParaRPr>
          </a:p>
        </p:txBody>
      </p:sp>
      <p:sp>
        <p:nvSpPr>
          <p:cNvPr id="3" name="Подзаголовок 2"/>
          <p:cNvSpPr>
            <a:spLocks noGrp="1"/>
          </p:cNvSpPr>
          <p:nvPr>
            <p:ph type="subTitle" idx="1"/>
          </p:nvPr>
        </p:nvSpPr>
        <p:spPr>
          <a:xfrm>
            <a:off x="642910" y="1285860"/>
            <a:ext cx="8001056" cy="5072098"/>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ro-RO" sz="2400" dirty="0" smtClean="0">
                <a:solidFill>
                  <a:schemeClr val="tx1"/>
                </a:solidFill>
              </a:rPr>
              <a:t>Cadre didactice: 1 prof.univ., dr. hab, 8 dr. în ştiinţe, conf.univ., 5 lect.univ.</a:t>
            </a:r>
          </a:p>
          <a:p>
            <a:pPr algn="just"/>
            <a:r>
              <a:rPr lang="ro-RO" sz="2400" i="1" dirty="0" smtClean="0">
                <a:solidFill>
                  <a:schemeClr val="tx1"/>
                </a:solidFill>
              </a:rPr>
              <a:t>Ciclul I studii superioare de licenţă</a:t>
            </a:r>
          </a:p>
          <a:p>
            <a:pPr algn="just"/>
            <a:r>
              <a:rPr lang="ro-RO" sz="2400" dirty="0" smtClean="0">
                <a:solidFill>
                  <a:schemeClr val="tx1"/>
                </a:solidFill>
              </a:rPr>
              <a:t>SPECIALITĂŢI</a:t>
            </a:r>
          </a:p>
          <a:p>
            <a:pPr algn="just"/>
            <a:r>
              <a:rPr lang="ro-RO" sz="2400" dirty="0" smtClean="0">
                <a:solidFill>
                  <a:schemeClr val="tx1"/>
                </a:solidFill>
              </a:rPr>
              <a:t>1. ASISTENŢĂ SOCIALĂ  (180 de credite, 3 ani)</a:t>
            </a:r>
          </a:p>
          <a:p>
            <a:pPr algn="just"/>
            <a:r>
              <a:rPr lang="ro-RO" sz="2400" dirty="0" smtClean="0">
                <a:solidFill>
                  <a:schemeClr val="tx1"/>
                </a:solidFill>
              </a:rPr>
              <a:t>2. ISTORIE ŞI EDUCAŢIE CIVICĂ (240 de credite, 4 ani)</a:t>
            </a:r>
          </a:p>
          <a:p>
            <a:pPr algn="just"/>
            <a:endParaRPr lang="ro-RO" sz="2400" i="1" dirty="0" smtClean="0">
              <a:solidFill>
                <a:schemeClr val="tx1"/>
              </a:solidFill>
            </a:endParaRPr>
          </a:p>
          <a:p>
            <a:pPr algn="just"/>
            <a:r>
              <a:rPr lang="ro-RO" sz="2400" i="1" dirty="0" smtClean="0">
                <a:solidFill>
                  <a:schemeClr val="tx1"/>
                </a:solidFill>
              </a:rPr>
              <a:t>Ciclul II studii superioare de masterat</a:t>
            </a:r>
          </a:p>
          <a:p>
            <a:pPr algn="just"/>
            <a:r>
              <a:rPr lang="ro-RO" sz="2400" dirty="0" smtClean="0">
                <a:solidFill>
                  <a:schemeClr val="tx1"/>
                </a:solidFill>
              </a:rPr>
              <a:t>SPECIALIZĂRI</a:t>
            </a:r>
          </a:p>
          <a:p>
            <a:pPr marL="85725" indent="-85725" algn="just">
              <a:buAutoNum type="arabicPeriod"/>
              <a:tabLst>
                <a:tab pos="266700" algn="l"/>
              </a:tabLst>
            </a:pPr>
            <a:r>
              <a:rPr lang="ro-RO" sz="2400" dirty="0" smtClean="0">
                <a:solidFill>
                  <a:schemeClr val="tx1"/>
                </a:solidFill>
              </a:rPr>
              <a:t>POLITICI ŞI SERVICII SOCIALE PENTRU FAMILIE ŞI </a:t>
            </a:r>
            <a:r>
              <a:rPr lang="ro-RO" sz="2400" dirty="0" smtClean="0">
                <a:solidFill>
                  <a:schemeClr val="tx1"/>
                </a:solidFill>
              </a:rPr>
              <a:t>COPIL</a:t>
            </a:r>
          </a:p>
          <a:p>
            <a:pPr marL="85725" indent="-85725" algn="just">
              <a:buAutoNum type="arabicPeriod"/>
              <a:tabLst>
                <a:tab pos="266700" algn="l"/>
              </a:tabLst>
            </a:pPr>
            <a:r>
              <a:rPr lang="ro-RO" sz="2400" dirty="0" smtClean="0">
                <a:solidFill>
                  <a:schemeClr val="tx1"/>
                </a:solidFill>
              </a:rPr>
              <a:t>SUPERVIZAREA </a:t>
            </a:r>
            <a:r>
              <a:rPr lang="ro-RO" sz="2400" dirty="0" smtClean="0">
                <a:solidFill>
                  <a:schemeClr val="tx1"/>
                </a:solidFill>
              </a:rPr>
              <a:t>ÎN ASISTENŢA SOCIALĂ </a:t>
            </a:r>
            <a:r>
              <a:rPr lang="ro-RO" sz="2400" dirty="0" smtClean="0">
                <a:solidFill>
                  <a:schemeClr val="tx1"/>
                </a:solidFill>
              </a:rPr>
              <a:t>( </a:t>
            </a:r>
            <a:r>
              <a:rPr lang="ro-RO" sz="2400" dirty="0" smtClean="0">
                <a:solidFill>
                  <a:schemeClr val="tx1"/>
                </a:solidFill>
              </a:rPr>
              <a:t>2 ani)</a:t>
            </a:r>
          </a:p>
        </p:txBody>
      </p:sp>
      <p:pic>
        <p:nvPicPr>
          <p:cNvPr id="1026" name="Picture 2" descr="C:\Documents and Settings\user\Desktop\penita.gif"/>
          <p:cNvPicPr>
            <a:picLocks noChangeAspect="1" noChangeArrowheads="1" noCrop="1"/>
          </p:cNvPicPr>
          <p:nvPr/>
        </p:nvPicPr>
        <p:blipFill>
          <a:blip r:embed="rId2" cstate="print"/>
          <a:srcRect/>
          <a:stretch>
            <a:fillRect/>
          </a:stretch>
        </p:blipFill>
        <p:spPr bwMode="auto">
          <a:xfrm>
            <a:off x="7358082" y="5643578"/>
            <a:ext cx="1119190" cy="928694"/>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o-RO" sz="2800" dirty="0" smtClean="0"/>
              <a:t>SPECIALITĂŢI</a:t>
            </a:r>
            <a:endParaRPr lang="ru-RU" sz="2800" dirty="0"/>
          </a:p>
        </p:txBody>
      </p:sp>
      <p:sp>
        <p:nvSpPr>
          <p:cNvPr id="3" name="Содержимое 2"/>
          <p:cNvSpPr>
            <a:spLocks noGrp="1"/>
          </p:cNvSpPr>
          <p:nvPr>
            <p:ph sz="half" idx="1"/>
          </p:nvPr>
        </p:nvSpPr>
        <p:spPr>
          <a:xfrm>
            <a:off x="457200" y="1000108"/>
            <a:ext cx="4038600" cy="5126055"/>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o-RO" sz="3000" b="1" dirty="0" smtClean="0"/>
              <a:t>Asistenţă socială</a:t>
            </a:r>
          </a:p>
          <a:p>
            <a:pPr>
              <a:buNone/>
            </a:pPr>
            <a:r>
              <a:rPr lang="ro-RO" b="1" i="1" dirty="0" smtClean="0"/>
              <a:t>Calificativul:</a:t>
            </a:r>
            <a:r>
              <a:rPr lang="ro-RO" dirty="0" smtClean="0"/>
              <a:t> </a:t>
            </a:r>
            <a:r>
              <a:rPr lang="ro-RO" b="1" dirty="0" smtClean="0"/>
              <a:t>asistent social</a:t>
            </a:r>
          </a:p>
          <a:p>
            <a:pPr>
              <a:buNone/>
            </a:pPr>
            <a:endParaRPr lang="ro-RO" sz="2400" dirty="0" smtClean="0"/>
          </a:p>
          <a:p>
            <a:pPr>
              <a:buNone/>
            </a:pPr>
            <a:r>
              <a:rPr lang="ro-RO" sz="2600" dirty="0" smtClean="0"/>
              <a:t>Posibilităţi de angajare:</a:t>
            </a:r>
          </a:p>
          <a:p>
            <a:pPr>
              <a:buNone/>
            </a:pPr>
            <a:r>
              <a:rPr lang="ro-RO" sz="2600" dirty="0" smtClean="0"/>
              <a:t>Asistent social în cadrul structurilor teritoriale de asistenţă socială, în cadrul instituţiilor prestatoare de servicii sociale ale Ministerului Muncii, Protecţiei Sociale şi Familiei, Ministerului Educaţiei, în cadrul organizaţiilor neguvernamentale</a:t>
            </a:r>
            <a:endParaRPr lang="ru-RU" sz="2600" dirty="0"/>
          </a:p>
        </p:txBody>
      </p:sp>
      <p:sp>
        <p:nvSpPr>
          <p:cNvPr id="4" name="Содержимое 3"/>
          <p:cNvSpPr>
            <a:spLocks noGrp="1"/>
          </p:cNvSpPr>
          <p:nvPr>
            <p:ph sz="half" idx="2"/>
          </p:nvPr>
        </p:nvSpPr>
        <p:spPr>
          <a:xfrm>
            <a:off x="4648200" y="1000108"/>
            <a:ext cx="4038600" cy="5126055"/>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o-RO" sz="3000" b="1" dirty="0" smtClean="0"/>
              <a:t>Istorie şi educaţie civică</a:t>
            </a:r>
          </a:p>
          <a:p>
            <a:pPr>
              <a:buNone/>
            </a:pPr>
            <a:r>
              <a:rPr lang="ro-RO" b="1" i="1" dirty="0" smtClean="0"/>
              <a:t>Calificativul:</a:t>
            </a:r>
            <a:r>
              <a:rPr lang="ro-RO" dirty="0" smtClean="0"/>
              <a:t> </a:t>
            </a:r>
            <a:r>
              <a:rPr lang="ro-RO" b="1" i="1" dirty="0" smtClean="0"/>
              <a:t>profesor de Istorie şi Educaţie Civică</a:t>
            </a:r>
          </a:p>
          <a:p>
            <a:pPr>
              <a:buNone/>
            </a:pPr>
            <a:endParaRPr lang="ro-RO" sz="2600" dirty="0" smtClean="0"/>
          </a:p>
          <a:p>
            <a:pPr>
              <a:buNone/>
            </a:pPr>
            <a:r>
              <a:rPr lang="ro-RO" sz="2600" dirty="0" smtClean="0"/>
              <a:t>Posibilităţi de angajare:</a:t>
            </a:r>
          </a:p>
          <a:p>
            <a:pPr>
              <a:buNone/>
            </a:pPr>
            <a:r>
              <a:rPr lang="ro-RO" sz="2600" dirty="0" smtClean="0"/>
              <a:t>Profesor de istorie şi educaţie civică în gimnaziu, profesor de istorie şi educaţie civică în liceu, colegiu, specialist pe problemele educaţiei civice în organizaţii neguvernamentale, Ministerul Educaţiei</a:t>
            </a:r>
            <a:endParaRPr lang="ru-RU"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o-RO" dirty="0" smtClean="0"/>
              <a:t>SPECIALIZĂRI</a:t>
            </a:r>
            <a:endParaRPr lang="ru-RU" dirty="0"/>
          </a:p>
        </p:txBody>
      </p:sp>
      <p:sp>
        <p:nvSpPr>
          <p:cNvPr id="3" name="Содержимое 2"/>
          <p:cNvSpPr>
            <a:spLocks noGrp="1"/>
          </p:cNvSpPr>
          <p:nvPr>
            <p:ph sz="half" idx="1"/>
          </p:nvPr>
        </p:nvSpPr>
        <p:spPr>
          <a:xfrm>
            <a:off x="428596" y="1000108"/>
            <a:ext cx="4038600" cy="5097467"/>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o-RO" sz="3000" b="1" dirty="0" smtClean="0">
                <a:solidFill>
                  <a:schemeClr val="tx1"/>
                </a:solidFill>
              </a:rPr>
              <a:t>POLITICI ŞI SERVICII SOCIALE PENTRU FAMILIE ŞI COPIL</a:t>
            </a:r>
          </a:p>
          <a:p>
            <a:pPr>
              <a:buNone/>
            </a:pPr>
            <a:endParaRPr lang="ro-RO" sz="2000" i="1" dirty="0" smtClean="0"/>
          </a:p>
          <a:p>
            <a:pPr>
              <a:buNone/>
            </a:pPr>
            <a:r>
              <a:rPr lang="ro-RO" sz="2000" i="1" dirty="0" smtClean="0"/>
              <a:t>Argument</a:t>
            </a:r>
            <a:r>
              <a:rPr lang="ro-RO" sz="2000" i="1" dirty="0" smtClean="0"/>
              <a:t>: </a:t>
            </a:r>
          </a:p>
          <a:p>
            <a:pPr>
              <a:buNone/>
            </a:pPr>
            <a:r>
              <a:rPr lang="ro-RO" sz="2600" dirty="0" smtClean="0"/>
              <a:t>Absolventului acestui program i se oferă calificarea de master în Asistenţă socială, avînd posibilitatea să ocupe următoarel funcţii şi posturi: </a:t>
            </a:r>
            <a:r>
              <a:rPr lang="ro-RO" sz="2600" b="1" dirty="0" smtClean="0"/>
              <a:t>specialist principal în problemele familiilor cu copii în situaţii de risc, specialist principal în problemele drepturilor copilului, şef al Serviciului de asistenţă socială comunitară, asistent social cu responsabilităţi de supervizor, asistent social în cadrul serviciilor specializate pentru familie şi copil</a:t>
            </a:r>
            <a:endParaRPr lang="ru-RU" sz="2600" b="1" dirty="0"/>
          </a:p>
        </p:txBody>
      </p:sp>
      <p:sp>
        <p:nvSpPr>
          <p:cNvPr id="4" name="Содержимое 3"/>
          <p:cNvSpPr>
            <a:spLocks noGrp="1"/>
          </p:cNvSpPr>
          <p:nvPr>
            <p:ph sz="half" idx="2"/>
          </p:nvPr>
        </p:nvSpPr>
        <p:spPr>
          <a:xfrm>
            <a:off x="4648200" y="1000108"/>
            <a:ext cx="4038600" cy="5126055"/>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o-RO" sz="3000" b="1" dirty="0" smtClean="0">
                <a:solidFill>
                  <a:schemeClr val="tx1"/>
                </a:solidFill>
              </a:rPr>
              <a:t>SUPERVIZAREA ÎN ASISTENŢA SOCIALĂ</a:t>
            </a:r>
            <a:endParaRPr lang="ro-RO" sz="3000" b="1" dirty="0" smtClean="0"/>
          </a:p>
          <a:p>
            <a:pPr>
              <a:buNone/>
            </a:pPr>
            <a:endParaRPr lang="ro-RO" sz="2400" i="1" dirty="0" smtClean="0"/>
          </a:p>
          <a:p>
            <a:pPr>
              <a:buNone/>
            </a:pPr>
            <a:r>
              <a:rPr lang="ro-RO" sz="2400" i="1" dirty="0" smtClean="0"/>
              <a:t>Argument: </a:t>
            </a:r>
          </a:p>
          <a:p>
            <a:pPr>
              <a:buNone/>
            </a:pPr>
            <a:r>
              <a:rPr lang="ro-RO" sz="2600" dirty="0" smtClean="0"/>
              <a:t>Absolventului acestui program i se oferă calificarea de master în Asistenţă socială cu calificativul “asistent social”, avînd posibilitatea să activeze în </a:t>
            </a:r>
            <a:r>
              <a:rPr lang="ro-RO" sz="2600" b="1" dirty="0" smtClean="0"/>
              <a:t>instituţii de stat, neguvernamentale şi private ce prestează servicii de asistenţă socială </a:t>
            </a:r>
            <a:endParaRPr lang="ro-RO" sz="2600" b="1" dirty="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a:bodyPr>
          <a:lstStyle/>
          <a:p>
            <a:r>
              <a:rPr lang="ro-RO" sz="2800" b="1" dirty="0" smtClean="0"/>
              <a:t>Experienţă studenţească</a:t>
            </a:r>
            <a:endParaRPr lang="ru-RU" sz="2800" b="1" dirty="0"/>
          </a:p>
        </p:txBody>
      </p:sp>
      <p:sp>
        <p:nvSpPr>
          <p:cNvPr id="3" name="Содержимое 2"/>
          <p:cNvSpPr>
            <a:spLocks noGrp="1"/>
          </p:cNvSpPr>
          <p:nvPr>
            <p:ph sz="half" idx="1"/>
          </p:nvPr>
        </p:nvSpPr>
        <p:spPr>
          <a:xfrm>
            <a:off x="457200" y="2000240"/>
            <a:ext cx="4038600" cy="4125923"/>
          </a:xfrm>
        </p:spPr>
        <p:txBody>
          <a:bodyPr/>
          <a:lstStyle/>
          <a:p>
            <a:r>
              <a:rPr lang="ro-RO" dirty="0" smtClean="0"/>
              <a:t>D</a:t>
            </a:r>
          </a:p>
          <a:p>
            <a:endParaRPr lang="ro-RO" dirty="0" smtClean="0"/>
          </a:p>
          <a:p>
            <a:endParaRPr lang="ro-RO" dirty="0" smtClean="0"/>
          </a:p>
          <a:p>
            <a:endParaRPr lang="ro-RO" dirty="0" smtClean="0"/>
          </a:p>
          <a:p>
            <a:endParaRPr lang="ro-RO" dirty="0" smtClean="0"/>
          </a:p>
          <a:p>
            <a:pPr>
              <a:buNone/>
            </a:pPr>
            <a:r>
              <a:rPr lang="ro-RO" b="1" dirty="0" smtClean="0"/>
              <a:t>De ziua voluntarului</a:t>
            </a:r>
            <a:endParaRPr lang="ru-RU" b="1" dirty="0"/>
          </a:p>
        </p:txBody>
      </p:sp>
      <p:sp>
        <p:nvSpPr>
          <p:cNvPr id="4" name="Содержимое 3"/>
          <p:cNvSpPr>
            <a:spLocks noGrp="1"/>
          </p:cNvSpPr>
          <p:nvPr>
            <p:ph sz="half" idx="2"/>
          </p:nvPr>
        </p:nvSpPr>
        <p:spPr>
          <a:xfrm>
            <a:off x="4648200" y="1214422"/>
            <a:ext cx="4038600" cy="4911741"/>
          </a:xfrm>
        </p:spPr>
        <p:txBody>
          <a:bodyPr/>
          <a:lstStyle/>
          <a:p>
            <a:pPr>
              <a:buNone/>
            </a:pPr>
            <a:r>
              <a:rPr lang="ro-RO" b="1" dirty="0" smtClean="0"/>
              <a:t>Acţiuni dedicate </a:t>
            </a:r>
          </a:p>
          <a:p>
            <a:pPr>
              <a:buNone/>
            </a:pPr>
            <a:r>
              <a:rPr lang="ro-RO" b="1" dirty="0" smtClean="0"/>
              <a:t>anti-violenţei</a:t>
            </a:r>
            <a:endParaRPr lang="ru-RU" b="1" dirty="0"/>
          </a:p>
        </p:txBody>
      </p:sp>
      <p:pic>
        <p:nvPicPr>
          <p:cNvPr id="1026" name="Picture 2" descr="C:\Users\cristi\Desktop\prezentare porţi deschise\IMG_0582.JPG"/>
          <p:cNvPicPr>
            <a:picLocks noChangeAspect="1" noChangeArrowheads="1"/>
          </p:cNvPicPr>
          <p:nvPr/>
        </p:nvPicPr>
        <p:blipFill>
          <a:blip r:embed="rId2" cstate="print"/>
          <a:srcRect/>
          <a:stretch>
            <a:fillRect/>
          </a:stretch>
        </p:blipFill>
        <p:spPr bwMode="auto">
          <a:xfrm>
            <a:off x="428596" y="1643050"/>
            <a:ext cx="4071966" cy="2786081"/>
          </a:xfrm>
          <a:prstGeom prst="rect">
            <a:avLst/>
          </a:prstGeom>
          <a:noFill/>
        </p:spPr>
      </p:pic>
      <p:pic>
        <p:nvPicPr>
          <p:cNvPr id="1027" name="Picture 3" descr="DSC06390"/>
          <p:cNvPicPr>
            <a:picLocks noChangeAspect="1" noChangeArrowheads="1"/>
          </p:cNvPicPr>
          <p:nvPr/>
        </p:nvPicPr>
        <p:blipFill>
          <a:blip r:embed="rId3" cstate="print"/>
          <a:srcRect/>
          <a:stretch>
            <a:fillRect/>
          </a:stretch>
        </p:blipFill>
        <p:spPr bwMode="auto">
          <a:xfrm>
            <a:off x="4379418" y="2143116"/>
            <a:ext cx="4233340" cy="40290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style>
          <a:lnRef idx="1">
            <a:schemeClr val="accent2"/>
          </a:lnRef>
          <a:fillRef idx="2">
            <a:schemeClr val="accent2"/>
          </a:fillRef>
          <a:effectRef idx="1">
            <a:schemeClr val="accent2"/>
          </a:effectRef>
          <a:fontRef idx="minor">
            <a:schemeClr val="dk1"/>
          </a:fontRef>
        </p:style>
        <p:txBody>
          <a:bodyPr>
            <a:noAutofit/>
          </a:bodyPr>
          <a:lstStyle/>
          <a:p>
            <a:r>
              <a:rPr lang="ro-RO" sz="2800" b="1" dirty="0" smtClean="0"/>
              <a:t>ACŢIUNI DE VOLUNTARIAT</a:t>
            </a:r>
            <a:br>
              <a:rPr lang="ro-RO" sz="2800" b="1" dirty="0" smtClean="0"/>
            </a:br>
            <a:r>
              <a:rPr lang="ro-RO" sz="2800" b="1" dirty="0" smtClean="0"/>
              <a:t>Studenţii ajută elevii să spună:</a:t>
            </a:r>
            <a:br>
              <a:rPr lang="ro-RO" sz="2800" b="1" dirty="0" smtClean="0"/>
            </a:br>
            <a:r>
              <a:rPr lang="ro-RO" sz="2800" b="1" dirty="0" smtClean="0"/>
              <a:t> DA – BUNĂTĂŢII</a:t>
            </a:r>
            <a:br>
              <a:rPr lang="ro-RO" sz="2800" b="1" dirty="0" smtClean="0"/>
            </a:br>
            <a:r>
              <a:rPr lang="ro-RO" sz="2800" b="1" dirty="0" smtClean="0"/>
              <a:t>NU - VIOLENŢEI</a:t>
            </a:r>
            <a:endParaRPr lang="ru-RU" sz="2800" b="1" dirty="0"/>
          </a:p>
        </p:txBody>
      </p:sp>
      <p:sp>
        <p:nvSpPr>
          <p:cNvPr id="4" name="Содержимое 3"/>
          <p:cNvSpPr>
            <a:spLocks noGrp="1"/>
          </p:cNvSpPr>
          <p:nvPr>
            <p:ph sz="half" idx="2"/>
          </p:nvPr>
        </p:nvSpPr>
        <p:spPr>
          <a:xfrm>
            <a:off x="4648200" y="2500306"/>
            <a:ext cx="4038600" cy="3625857"/>
          </a:xfrm>
        </p:spPr>
        <p:txBody>
          <a:bodyPr/>
          <a:lstStyle/>
          <a:p>
            <a:pPr>
              <a:buNone/>
            </a:pPr>
            <a:endParaRPr lang="ru-RU" dirty="0"/>
          </a:p>
        </p:txBody>
      </p:sp>
      <p:pic>
        <p:nvPicPr>
          <p:cNvPr id="2052" name="Picture 4" descr="SDC11344"/>
          <p:cNvPicPr>
            <a:picLocks noChangeAspect="1" noChangeArrowheads="1"/>
          </p:cNvPicPr>
          <p:nvPr/>
        </p:nvPicPr>
        <p:blipFill>
          <a:blip r:embed="rId2" cstate="print"/>
          <a:srcRect/>
          <a:stretch>
            <a:fillRect/>
          </a:stretch>
        </p:blipFill>
        <p:spPr bwMode="auto">
          <a:xfrm>
            <a:off x="4786314" y="2643182"/>
            <a:ext cx="3929090" cy="3500462"/>
          </a:xfrm>
          <a:prstGeom prst="rect">
            <a:avLst/>
          </a:prstGeom>
          <a:noFill/>
          <a:ln w="9525">
            <a:noFill/>
            <a:miter lim="800000"/>
            <a:headEnd/>
            <a:tailEnd/>
          </a:ln>
        </p:spPr>
      </p:pic>
      <p:sp>
        <p:nvSpPr>
          <p:cNvPr id="8" name="Содержимое 7"/>
          <p:cNvSpPr>
            <a:spLocks noGrp="1"/>
          </p:cNvSpPr>
          <p:nvPr>
            <p:ph sz="half" idx="1"/>
          </p:nvPr>
        </p:nvSpPr>
        <p:spPr>
          <a:xfrm>
            <a:off x="457200" y="2500306"/>
            <a:ext cx="4038600" cy="3625857"/>
          </a:xfrm>
        </p:spPr>
        <p:txBody>
          <a:bodyPr/>
          <a:lstStyle/>
          <a:p>
            <a:endParaRPr lang="ru-RU" dirty="0"/>
          </a:p>
        </p:txBody>
      </p:sp>
      <p:pic>
        <p:nvPicPr>
          <p:cNvPr id="2053" name="Picture 5" descr="2012-12-20 11"/>
          <p:cNvPicPr>
            <a:picLocks noChangeAspect="1" noChangeArrowheads="1"/>
          </p:cNvPicPr>
          <p:nvPr/>
        </p:nvPicPr>
        <p:blipFill>
          <a:blip r:embed="rId3" cstate="print"/>
          <a:srcRect/>
          <a:stretch>
            <a:fillRect/>
          </a:stretch>
        </p:blipFill>
        <p:spPr bwMode="auto">
          <a:xfrm>
            <a:off x="448492" y="2643182"/>
            <a:ext cx="4194946" cy="350519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118</TotalTime>
  <Words>306</Words>
  <Application>Microsoft Office PowerPoint</Application>
  <PresentationFormat>Экран (4:3)</PresentationFormat>
  <Paragraphs>41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Catedra de Ştiinţe socioumane şi asistenţă socială</vt:lpstr>
      <vt:lpstr>SPECIALITĂŢI</vt:lpstr>
      <vt:lpstr>SPECIALIZĂRI</vt:lpstr>
      <vt:lpstr>Experienţă studenţească</vt:lpstr>
      <vt:lpstr>ACŢIUNI DE VOLUNTARIAT Studenţii ajută elevii să spună:  DA – BUNĂTĂŢII NU - VIOLENŢEI</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Catedra de Ştiinţe socioumane şi asistenţă socială</dc:title>
  <dc:creator>metodist</dc:creator>
  <cp:lastModifiedBy>cristi</cp:lastModifiedBy>
  <cp:revision>13</cp:revision>
  <dcterms:created xsi:type="dcterms:W3CDTF">2014-05-07T12:53:01Z</dcterms:created>
  <dcterms:modified xsi:type="dcterms:W3CDTF">2014-05-06T20:04:04Z</dcterms:modified>
</cp:coreProperties>
</file>